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60" r:id="rId1"/>
  </p:sldMasterIdLst>
  <p:notesMasterIdLst>
    <p:notesMasterId r:id="rId19"/>
  </p:notesMasterIdLst>
  <p:sldIdLst>
    <p:sldId id="359" r:id="rId2"/>
    <p:sldId id="360" r:id="rId3"/>
    <p:sldId id="361" r:id="rId4"/>
    <p:sldId id="362" r:id="rId5"/>
    <p:sldId id="363" r:id="rId6"/>
    <p:sldId id="364" r:id="rId7"/>
    <p:sldId id="365" r:id="rId8"/>
    <p:sldId id="378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9" r:id="rId17"/>
    <p:sldId id="380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6060"/>
    <a:srgbClr val="FFA1A1"/>
    <a:srgbClr val="FFD0D0"/>
    <a:srgbClr val="E9D6C5"/>
    <a:srgbClr val="006DCD"/>
    <a:srgbClr val="0BCA15"/>
    <a:srgbClr val="771FA4"/>
    <a:srgbClr val="3D90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74675" autoAdjust="0"/>
  </p:normalViewPr>
  <p:slideViewPr>
    <p:cSldViewPr snapToGrid="0" showGuides="1">
      <p:cViewPr>
        <p:scale>
          <a:sx n="100" d="100"/>
          <a:sy n="100" d="100"/>
        </p:scale>
        <p:origin x="-800" y="-264"/>
      </p:cViewPr>
      <p:guideLst>
        <p:guide orient="horz" pos="336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36" d="100"/>
          <a:sy n="136" d="100"/>
        </p:scale>
        <p:origin x="-3688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E5FB98BD-3FFA-AC47-A6FE-E02C3A598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df"/><Relationship Id="rId4" Type="http://schemas.openxmlformats.org/officeDocument/2006/relationships/image" Target="../media/image14.png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DF541-F9D8-F447-92B1-72450D5D4CD6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D2484-9F9D-984C-BEA3-64D25F759F48}" type="slidenum">
              <a:rPr lang="en-US"/>
              <a:pPr/>
              <a:t>10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152400"/>
            <a:ext cx="4572000" cy="3429000"/>
          </a:xfrm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33800"/>
            <a:ext cx="6019800" cy="51816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6372FB-AA16-4445-A00A-8699ACF83F50}" type="slidenum">
              <a:rPr lang="en-US"/>
              <a:pPr/>
              <a:t>11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228600"/>
            <a:ext cx="4572000" cy="3429000"/>
          </a:xfrm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0"/>
            <a:ext cx="5905500" cy="4876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8042B0-421E-5E40-8B9C-A40A901FDAFB}" type="slidenum">
              <a:rPr lang="en-US"/>
              <a:pPr/>
              <a:t>12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76200"/>
            <a:ext cx="4572000" cy="3429000"/>
          </a:xfrm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657600"/>
            <a:ext cx="5905500" cy="48768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dirty="0">
              <a:latin typeface="Times-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C7A7D-FD1B-7046-9C5F-C8D2FDA36F27}" type="slidenum">
              <a:rPr lang="en-US"/>
              <a:pPr/>
              <a:t>13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  <p:pic>
        <p:nvPicPr>
          <p:cNvPr id="39941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2133600" y="7315200"/>
            <a:ext cx="41021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9BCBA4-5242-4D44-B439-FBFEFA0B1929}" type="slidenum">
              <a:rPr lang="en-US"/>
              <a:pPr/>
              <a:t>14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32D5D-13DD-0E42-87A2-EB2595B01232}" type="slidenum">
              <a:rPr lang="en-US"/>
              <a:pPr/>
              <a:t>15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32D5D-13DD-0E42-87A2-EB2595B01232}" type="slidenum">
              <a:rPr lang="en-US"/>
              <a:pPr/>
              <a:t>16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32D5D-13DD-0E42-87A2-EB2595B01232}" type="slidenum">
              <a:rPr lang="en-US"/>
              <a:pPr/>
              <a:t>17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60198C-15B4-014F-8916-C18EDB62FCB2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152400"/>
            <a:ext cx="4572000" cy="3429000"/>
          </a:xfrm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733800"/>
            <a:ext cx="5410200" cy="4800600"/>
          </a:xfrm>
          <a:solidFill>
            <a:srgbClr val="FFFFFF"/>
          </a:solidFill>
          <a:ln/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en-US" dirty="0">
              <a:latin typeface="Times-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C81300-CEFD-544C-8EB4-7EABC2231837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381000"/>
            <a:ext cx="4572000" cy="3429000"/>
          </a:xfrm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962400"/>
            <a:ext cx="5867400" cy="42672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en-US" dirty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B25ED9-2581-DE4A-A4CE-849BE3122297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612900" y="228600"/>
            <a:ext cx="3556000" cy="2667000"/>
          </a:xfrm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200400"/>
            <a:ext cx="6248400" cy="4114800"/>
          </a:xfrm>
          <a:solidFill>
            <a:srgbClr val="FFFFFF"/>
          </a:solidFill>
          <a:ln/>
        </p:spPr>
        <p:txBody>
          <a:bodyPr/>
          <a:lstStyle/>
          <a:p>
            <a:pPr eaLnBrk="1" hangingPunct="1"/>
            <a:endParaRPr lang="en-US" sz="140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47A29-2726-1B41-8A4B-196BC1FCD329}" type="slidenum">
              <a:rPr lang="en-US"/>
              <a:pPr/>
              <a:t>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B3DBF1-7B1F-834D-8BB1-F43E09EDEC95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z="1400" b="1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D93336-6D61-E14D-B0B4-F630720B7010}" type="slidenum">
              <a:rPr lang="en-US"/>
              <a:pPr/>
              <a:t>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304800"/>
            <a:ext cx="4572000" cy="3429000"/>
          </a:xfrm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62400"/>
            <a:ext cx="6019800" cy="47244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D93336-6D61-E14D-B0B4-F630720B7010}" type="slidenum">
              <a:rPr lang="en-US"/>
              <a:pPr/>
              <a:t>8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304800"/>
            <a:ext cx="4572000" cy="3429000"/>
          </a:xfrm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62400"/>
            <a:ext cx="6019800" cy="47244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9F9A73-10B6-8944-B00F-1E7DE7297775}" type="slidenum">
              <a:rPr lang="en-US"/>
              <a:pPr/>
              <a:t>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z="1400" dirty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3BAA5-6E68-8A42-8C1A-7A5F1603A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63A77-A93F-F84E-8415-BE0DAFDB25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49CCF-523C-B54B-811A-26D2F128B2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C5E5A2-9C7E-6F4A-8B87-27E7D4B62C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17B24E-111D-334B-929F-671B6E154C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C4606-678E-364B-8A9C-6FAD21418B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91A11C-51F6-2A49-884B-2B3A29EE3E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F0084-B8A8-1841-8928-47AB161E4A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6AE802-F6DA-3545-BDA6-468F7E9665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074FB-3359-CB40-AD12-4FD5F57DD7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pPr>
              <a:defRPr/>
            </a:pPr>
            <a:fld id="{32FE9931-455C-BB46-A58A-54A20DBDC7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pPr>
              <a:defRPr/>
            </a:pPr>
            <a:fld id="{F67D4C2E-FC1E-CC4D-B120-C5227E0A949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Carbohydrate Metabolism:</a:t>
            </a:r>
            <a:br>
              <a:rPr lang="en-US" smtClean="0"/>
            </a:br>
            <a:r>
              <a:rPr lang="en-US" smtClean="0"/>
              <a:t>Mono/disaccharide Metabolism</a:t>
            </a:r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cs typeface="Corbel"/>
              </a:rPr>
              <a:t>INTER 111:  Graduate Biochemistry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204_Sorbitol_metabolism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8738" y="355600"/>
            <a:ext cx="2682875" cy="614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1204_Sorbitol_metabolis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0" y="992188"/>
            <a:ext cx="2471738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Rectangle 4"/>
          <p:cNvSpPr>
            <a:spLocks noGrp="1" noChangeArrowheads="1"/>
          </p:cNvSpPr>
          <p:nvPr>
            <p:ph type="title" orient="vert"/>
          </p:nvPr>
        </p:nvSpPr>
        <p:spPr>
          <a:xfrm>
            <a:off x="8001000" y="271465"/>
            <a:ext cx="1143000" cy="5851525"/>
          </a:xfrm>
        </p:spPr>
        <p:txBody>
          <a:bodyPr/>
          <a:lstStyle/>
          <a:p>
            <a:pPr algn="ctr" eaLnBrk="1" hangingPunct="1"/>
            <a:r>
              <a:rPr lang="en-US" sz="3600" dirty="0" err="1">
                <a:latin typeface="Arial" charset="0"/>
              </a:rPr>
              <a:t>Sorbital</a:t>
            </a:r>
            <a:r>
              <a:rPr lang="en-US" sz="3600" dirty="0">
                <a:latin typeface="Arial" charset="0"/>
              </a:rPr>
              <a:t> metabolism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027113" y="0"/>
            <a:ext cx="2662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 Lens, kidney, nerve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135438" y="19050"/>
            <a:ext cx="23669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 Seminal vesicles</a:t>
            </a:r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1855788" y="1939925"/>
            <a:ext cx="1111250" cy="612775"/>
          </a:xfrm>
          <a:prstGeom prst="ellipse">
            <a:avLst/>
          </a:prstGeom>
          <a:noFill/>
          <a:ln w="41275">
            <a:solidFill>
              <a:srgbClr val="FE000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4668838" y="2301875"/>
            <a:ext cx="1111250" cy="612775"/>
          </a:xfrm>
          <a:prstGeom prst="ellipse">
            <a:avLst/>
          </a:prstGeom>
          <a:noFill/>
          <a:ln w="41275">
            <a:solidFill>
              <a:srgbClr val="FE000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12.3EF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88"/>
            <a:ext cx="9144000" cy="6779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12.3HFI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88"/>
            <a:ext cx="9144000" cy="6779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" name="Picture 4" descr="figure_12.8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7209"/>
            <a:ext cx="9144000" cy="5944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gure_12.7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799" y="0"/>
            <a:ext cx="3271201" cy="6858000"/>
          </a:xfrm>
          <a:prstGeom prst="rect">
            <a:avLst/>
          </a:prstGeom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4419600" cy="56991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>
                <a:latin typeface="Arial" charset="0"/>
              </a:rPr>
              <a:t>Lactose Synthesis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idx="1"/>
          </p:nvPr>
        </p:nvSpPr>
        <p:spPr>
          <a:xfrm>
            <a:off x="74613" y="1544638"/>
            <a:ext cx="5449887" cy="3798887"/>
          </a:xfrm>
        </p:spPr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Occurs in ER and Golgi bodies of human mammary glands</a:t>
            </a:r>
            <a:endParaRPr lang="en-US" sz="1800" dirty="0" smtClean="0">
              <a:latin typeface="Arial" charset="0"/>
            </a:endParaRPr>
          </a:p>
          <a:p>
            <a:pPr eaLnBrk="1" hangingPunct="1">
              <a:buFontTx/>
              <a:buNone/>
            </a:pPr>
            <a:endParaRPr lang="en-US" sz="1800" dirty="0">
              <a:latin typeface="Arial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7558088" y="3006725"/>
            <a:ext cx="1414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>
                <a:solidFill>
                  <a:srgbClr val="008836"/>
                </a:solidFill>
              </a:rPr>
              <a:t>Lactose synthase</a:t>
            </a:r>
          </a:p>
        </p:txBody>
      </p:sp>
      <p:sp>
        <p:nvSpPr>
          <p:cNvPr id="290823" name="Text Box 7"/>
          <p:cNvSpPr txBox="1">
            <a:spLocks noChangeArrowheads="1"/>
          </p:cNvSpPr>
          <p:nvPr/>
        </p:nvSpPr>
        <p:spPr bwMode="auto">
          <a:xfrm>
            <a:off x="5276850" y="400050"/>
            <a:ext cx="1641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solidFill>
                  <a:srgbClr val="008836"/>
                </a:solidFill>
              </a:rPr>
              <a:t>Stimulated by </a:t>
            </a:r>
            <a:r>
              <a:rPr lang="en-US" sz="2000" b="1" dirty="0" err="1">
                <a:solidFill>
                  <a:srgbClr val="008836"/>
                </a:solidFill>
              </a:rPr>
              <a:t>prolactin</a:t>
            </a:r>
            <a:endParaRPr lang="en-US" sz="2000" b="1" dirty="0">
              <a:solidFill>
                <a:srgbClr val="008836"/>
              </a:solidFill>
            </a:endParaRPr>
          </a:p>
        </p:txBody>
      </p:sp>
      <p:pic>
        <p:nvPicPr>
          <p:cNvPr id="40968" name="Picture 8" descr="1206_UDP_galactose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4250" y="4224338"/>
            <a:ext cx="2973388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3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dirty="0" err="1">
                <a:latin typeface="Arial" charset="0"/>
              </a:rPr>
              <a:t>Galactose</a:t>
            </a:r>
            <a:r>
              <a:rPr lang="en-US" sz="3600" dirty="0">
                <a:latin typeface="Arial" charset="0"/>
              </a:rPr>
              <a:t> metabolism</a:t>
            </a:r>
          </a:p>
        </p:txBody>
      </p:sp>
      <p:pic>
        <p:nvPicPr>
          <p:cNvPr id="10" name="Picture 9" descr="figure_12.5blank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413"/>
            <a:ext cx="9144000" cy="4115574"/>
          </a:xfrm>
          <a:prstGeom prst="rect">
            <a:avLst/>
          </a:prstGeom>
        </p:spPr>
      </p:pic>
      <p:sp>
        <p:nvSpPr>
          <p:cNvPr id="43013" name="Oval 5"/>
          <p:cNvSpPr>
            <a:spLocks noChangeArrowheads="1"/>
          </p:cNvSpPr>
          <p:nvPr/>
        </p:nvSpPr>
        <p:spPr bwMode="auto">
          <a:xfrm>
            <a:off x="1647825" y="1860550"/>
            <a:ext cx="4037013" cy="1450975"/>
          </a:xfrm>
          <a:prstGeom prst="ellipse">
            <a:avLst/>
          </a:prstGeom>
          <a:noFill/>
          <a:ln w="40640">
            <a:solidFill>
              <a:srgbClr val="FE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3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dirty="0" err="1">
                <a:latin typeface="Arial" charset="0"/>
              </a:rPr>
              <a:t>Galactose</a:t>
            </a:r>
            <a:r>
              <a:rPr lang="en-US" sz="3600" dirty="0">
                <a:latin typeface="Arial" charset="0"/>
              </a:rPr>
              <a:t> metabolism</a:t>
            </a:r>
          </a:p>
        </p:txBody>
      </p:sp>
      <p:pic>
        <p:nvPicPr>
          <p:cNvPr id="10" name="Picture 9" descr="figure_12.5blank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6413"/>
            <a:ext cx="9144000" cy="4115574"/>
          </a:xfrm>
          <a:prstGeom prst="rect">
            <a:avLst/>
          </a:prstGeom>
        </p:spPr>
      </p:pic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868738" y="1857375"/>
            <a:ext cx="4037012" cy="2606675"/>
          </a:xfrm>
          <a:prstGeom prst="ellipse">
            <a:avLst/>
          </a:prstGeom>
          <a:noFill/>
          <a:ln w="40640">
            <a:solidFill>
              <a:srgbClr val="FE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63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dirty="0" err="1">
                <a:latin typeface="Arial" charset="0"/>
              </a:rPr>
              <a:t>Galactose</a:t>
            </a:r>
            <a:r>
              <a:rPr lang="en-US" sz="3600" dirty="0">
                <a:latin typeface="Arial" charset="0"/>
              </a:rPr>
              <a:t> </a:t>
            </a:r>
            <a:r>
              <a:rPr lang="en-US" sz="3600" dirty="0" smtClean="0">
                <a:latin typeface="Arial" charset="0"/>
              </a:rPr>
              <a:t>metabolic disorders</a:t>
            </a:r>
            <a:endParaRPr lang="en-US" sz="3600" dirty="0">
              <a:latin typeface="Arial" charset="0"/>
            </a:endParaRPr>
          </a:p>
        </p:txBody>
      </p:sp>
      <p:pic>
        <p:nvPicPr>
          <p:cNvPr id="10" name="Picture 9" descr="figure_12.5blank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8313"/>
            <a:ext cx="9144000" cy="41155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8450" y="5146869"/>
            <a:ext cx="8547100" cy="982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rgbClr val="FE0002"/>
                </a:solidFill>
              </a:rPr>
              <a:t>Classic </a:t>
            </a:r>
            <a:r>
              <a:rPr lang="en-US" sz="1600" b="1" dirty="0" err="1" smtClean="0">
                <a:solidFill>
                  <a:srgbClr val="FE0002"/>
                </a:solidFill>
              </a:rPr>
              <a:t>galactosemia</a:t>
            </a:r>
            <a:endParaRPr lang="en-US" sz="1600" dirty="0" smtClean="0">
              <a:solidFill>
                <a:srgbClr val="FE0002"/>
              </a:solidFill>
            </a:endParaRPr>
          </a:p>
          <a:p>
            <a:pPr>
              <a:lnSpc>
                <a:spcPct val="90000"/>
              </a:lnSpc>
            </a:pPr>
            <a:endParaRPr lang="en-US" sz="1600" dirty="0" smtClean="0">
              <a:solidFill>
                <a:srgbClr val="FE0002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dirty="0" err="1" smtClean="0">
                <a:solidFill>
                  <a:srgbClr val="FE0002"/>
                </a:solidFill>
              </a:rPr>
              <a:t>Uridyltransferase</a:t>
            </a:r>
            <a:r>
              <a:rPr lang="en-US" sz="1600" dirty="0" smtClean="0">
                <a:solidFill>
                  <a:srgbClr val="FE0002"/>
                </a:solidFill>
              </a:rPr>
              <a:t> deficiency</a:t>
            </a:r>
          </a:p>
          <a:p>
            <a:pPr>
              <a:lnSpc>
                <a:spcPct val="90000"/>
              </a:lnSpc>
            </a:pPr>
            <a:r>
              <a:rPr lang="en-US" sz="1600" dirty="0" err="1" smtClean="0">
                <a:solidFill>
                  <a:srgbClr val="FE0002"/>
                </a:solidFill>
              </a:rPr>
              <a:t>Autosomal</a:t>
            </a:r>
            <a:r>
              <a:rPr lang="en-US" sz="1600" dirty="0" smtClean="0">
                <a:solidFill>
                  <a:srgbClr val="FE0002"/>
                </a:solidFill>
              </a:rPr>
              <a:t> recessive disorder (1 in 23,000 births</a:t>
            </a:r>
            <a:r>
              <a:rPr lang="en-US" sz="1600" dirty="0" smtClean="0">
                <a:solidFill>
                  <a:srgbClr val="FE0002"/>
                </a:solidFill>
              </a:rPr>
              <a:t>)</a:t>
            </a:r>
            <a:endParaRPr lang="en-US" sz="1600" dirty="0" smtClean="0">
              <a:solidFill>
                <a:srgbClr val="FE0002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770563" y="5000625"/>
            <a:ext cx="3200400" cy="685800"/>
          </a:xfrm>
          <a:prstGeom prst="rect">
            <a:avLst/>
          </a:prstGeom>
          <a:solidFill>
            <a:srgbClr val="CC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596900" y="101600"/>
            <a:ext cx="8445500" cy="1251062"/>
          </a:xfrm>
        </p:spPr>
        <p:txBody>
          <a:bodyPr/>
          <a:lstStyle/>
          <a:p>
            <a:pPr algn="r" eaLnBrk="1" hangingPunct="1"/>
            <a:r>
              <a:rPr lang="en-US" sz="3600" dirty="0" smtClean="0">
                <a:latin typeface="Arial" charset="0"/>
              </a:rPr>
              <a:t>Monosaccharide &amp;</a:t>
            </a:r>
            <a:br>
              <a:rPr lang="en-US" sz="3600" dirty="0" smtClean="0">
                <a:latin typeface="Arial" charset="0"/>
              </a:rPr>
            </a:br>
            <a:r>
              <a:rPr lang="en-US" sz="3600" dirty="0" smtClean="0">
                <a:latin typeface="Arial" charset="0"/>
              </a:rPr>
              <a:t> Disaccharide Metabolism</a:t>
            </a:r>
            <a:endParaRPr lang="en-US" sz="3600" i="1" dirty="0">
              <a:latin typeface="Arial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813425" y="4986338"/>
            <a:ext cx="3106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Electron transport</a:t>
            </a:r>
          </a:p>
          <a:p>
            <a:pPr algn="ctr"/>
            <a:r>
              <a:rPr lang="en-US" sz="2000"/>
              <a:t>Oxidative phosphorylation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679575" y="304800"/>
            <a:ext cx="1219200" cy="5318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603375" y="1905000"/>
            <a:ext cx="1219200" cy="5318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-42862" y="1865313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R5P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 rot="6006863" flipV="1">
            <a:off x="1124744" y="2253456"/>
            <a:ext cx="469900" cy="534988"/>
          </a:xfrm>
          <a:custGeom>
            <a:avLst/>
            <a:gdLst>
              <a:gd name="T0" fmla="*/ 5111250 w 21600"/>
              <a:gd name="T1" fmla="*/ -619 h 21600"/>
              <a:gd name="T2" fmla="*/ 1277345 w 21600"/>
              <a:gd name="T3" fmla="*/ 6624662 h 21600"/>
              <a:gd name="T4" fmla="*/ 5111250 w 21600"/>
              <a:gd name="T5" fmla="*/ 3312022 h 21600"/>
              <a:gd name="T6" fmla="*/ 11500324 w 21600"/>
              <a:gd name="T7" fmla="*/ 6625281 h 21600"/>
              <a:gd name="T8" fmla="*/ 8944699 w 21600"/>
              <a:gd name="T9" fmla="*/ 9937922 h 21600"/>
              <a:gd name="T10" fmla="*/ 6389074 w 21600"/>
              <a:gd name="T11" fmla="*/ 6625281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-1" y="10799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603375" y="3429000"/>
            <a:ext cx="1219200" cy="5318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630363" y="1965325"/>
            <a:ext cx="1116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Glucose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603375" y="3505200"/>
            <a:ext cx="1185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Pyruvate</a:t>
            </a: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993775" y="1933575"/>
            <a:ext cx="512763" cy="2181225"/>
          </a:xfrm>
          <a:prstGeom prst="curvedRightArrow">
            <a:avLst>
              <a:gd name="adj1" fmla="val 85077"/>
              <a:gd name="adj2" fmla="val 170155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438275" y="2557463"/>
            <a:ext cx="13462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800">
                <a:solidFill>
                  <a:srgbClr val="FF0000"/>
                </a:solidFill>
              </a:rPr>
              <a:t>NADH + H</a:t>
            </a:r>
            <a:r>
              <a:rPr lang="en-US" sz="1800" baseline="30000">
                <a:solidFill>
                  <a:srgbClr val="FF0000"/>
                </a:solidFill>
              </a:rPr>
              <a:t>+</a:t>
            </a:r>
            <a:endParaRPr lang="en-US" sz="180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1800">
                <a:solidFill>
                  <a:srgbClr val="FF0000"/>
                </a:solidFill>
              </a:rPr>
              <a:t>and</a:t>
            </a:r>
          </a:p>
          <a:p>
            <a:pPr algn="ctr">
              <a:lnSpc>
                <a:spcPct val="90000"/>
              </a:lnSpc>
            </a:pPr>
            <a:r>
              <a:rPr lang="en-US" sz="1800">
                <a:solidFill>
                  <a:srgbClr val="FF0000"/>
                </a:solidFill>
              </a:rPr>
              <a:t>ATP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1647825" y="350838"/>
            <a:ext cx="1327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Glycogen </a:t>
            </a:r>
          </a:p>
        </p:txBody>
      </p:sp>
      <p:sp>
        <p:nvSpPr>
          <p:cNvPr id="16399" name="AutoShape 15"/>
          <p:cNvSpPr>
            <a:spLocks noChangeArrowheads="1"/>
          </p:cNvSpPr>
          <p:nvPr/>
        </p:nvSpPr>
        <p:spPr bwMode="auto">
          <a:xfrm>
            <a:off x="1069975" y="323850"/>
            <a:ext cx="519113" cy="2076450"/>
          </a:xfrm>
          <a:prstGeom prst="curvedRightArrow">
            <a:avLst>
              <a:gd name="adj1" fmla="val 80000"/>
              <a:gd name="adj2" fmla="val 160000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 flipH="1" flipV="1">
            <a:off x="2932113" y="219075"/>
            <a:ext cx="500062" cy="2025650"/>
          </a:xfrm>
          <a:prstGeom prst="curvedRightArrow">
            <a:avLst>
              <a:gd name="adj1" fmla="val 81016"/>
              <a:gd name="adj2" fmla="val 162032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 flipH="1" flipV="1">
            <a:off x="2924175" y="1844675"/>
            <a:ext cx="431800" cy="2062163"/>
          </a:xfrm>
          <a:prstGeom prst="curvedRightArrow">
            <a:avLst>
              <a:gd name="adj1" fmla="val 95515"/>
              <a:gd name="adj2" fmla="val 191029"/>
              <a:gd name="adj3" fmla="val 33333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 flipH="1">
            <a:off x="612775" y="1933575"/>
            <a:ext cx="460375" cy="276225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3797300" y="1905000"/>
            <a:ext cx="190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0BCA15"/>
                </a:solidFill>
              </a:rPr>
              <a:t>Disaccharides</a:t>
            </a:r>
          </a:p>
        </p:txBody>
      </p:sp>
      <p:sp>
        <p:nvSpPr>
          <p:cNvPr id="16404" name="AutoShape 20"/>
          <p:cNvSpPr>
            <a:spLocks noChangeArrowheads="1"/>
          </p:cNvSpPr>
          <p:nvPr/>
        </p:nvSpPr>
        <p:spPr bwMode="auto">
          <a:xfrm flipV="1">
            <a:off x="3354388" y="1984375"/>
            <a:ext cx="458787" cy="301625"/>
          </a:xfrm>
          <a:prstGeom prst="rightArrow">
            <a:avLst>
              <a:gd name="adj1" fmla="val 50000"/>
              <a:gd name="adj2" fmla="val 38026"/>
            </a:avLst>
          </a:prstGeom>
          <a:solidFill>
            <a:srgbClr val="0BCA1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1"/>
          <p:cNvSpPr>
            <a:spLocks noChangeArrowheads="1"/>
          </p:cNvSpPr>
          <p:nvPr/>
        </p:nvSpPr>
        <p:spPr bwMode="auto">
          <a:xfrm rot="5400000" flipV="1">
            <a:off x="1790700" y="4381500"/>
            <a:ext cx="841375" cy="301625"/>
          </a:xfrm>
          <a:prstGeom prst="rightArrow">
            <a:avLst>
              <a:gd name="adj1" fmla="val 50000"/>
              <a:gd name="adj2" fmla="val 6973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1084263" y="5089525"/>
            <a:ext cx="1524000" cy="5318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1084263" y="5164138"/>
            <a:ext cx="1439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Acetyl CoA</a:t>
            </a:r>
          </a:p>
        </p:txBody>
      </p:sp>
      <p:sp>
        <p:nvSpPr>
          <p:cNvPr id="16408" name="AutoShape 24"/>
          <p:cNvSpPr>
            <a:spLocks noChangeArrowheads="1"/>
          </p:cNvSpPr>
          <p:nvPr/>
        </p:nvSpPr>
        <p:spPr bwMode="auto">
          <a:xfrm rot="10800000" flipH="1" flipV="1">
            <a:off x="2795588" y="5167313"/>
            <a:ext cx="841375" cy="301625"/>
          </a:xfrm>
          <a:prstGeom prst="rightArrow">
            <a:avLst>
              <a:gd name="adj1" fmla="val 50000"/>
              <a:gd name="adj2" fmla="val 6973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3751263" y="4913313"/>
            <a:ext cx="1346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NADH + H</a:t>
            </a:r>
            <a:r>
              <a:rPr lang="en-US" sz="1800" baseline="30000">
                <a:solidFill>
                  <a:srgbClr val="FF0000"/>
                </a:solidFill>
              </a:rPr>
              <a:t>+</a:t>
            </a:r>
            <a:endParaRPr lang="en-US" sz="1800">
              <a:solidFill>
                <a:srgbClr val="FF0000"/>
              </a:solidFill>
            </a:endParaRPr>
          </a:p>
          <a:p>
            <a:pPr algn="ctr"/>
            <a:r>
              <a:rPr lang="en-US" sz="1800">
                <a:solidFill>
                  <a:srgbClr val="FF0000"/>
                </a:solidFill>
              </a:rPr>
              <a:t>and FADH</a:t>
            </a:r>
            <a:r>
              <a:rPr lang="en-US" sz="1800" baseline="-25000">
                <a:solidFill>
                  <a:srgbClr val="FF0000"/>
                </a:solidFill>
              </a:rPr>
              <a:t>2</a:t>
            </a:r>
            <a:endParaRPr lang="en-US" sz="1800">
              <a:solidFill>
                <a:srgbClr val="FF0000"/>
              </a:solidFill>
            </a:endParaRPr>
          </a:p>
          <a:p>
            <a:pPr algn="ctr"/>
            <a:r>
              <a:rPr lang="en-US" sz="1800">
                <a:solidFill>
                  <a:srgbClr val="FF0000"/>
                </a:solidFill>
              </a:rPr>
              <a:t>and CO</a:t>
            </a:r>
            <a:r>
              <a:rPr lang="en-US" sz="1800" baseline="-25000">
                <a:solidFill>
                  <a:srgbClr val="FF0000"/>
                </a:solidFill>
              </a:rPr>
              <a:t>2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16410" name="AutoShape 26"/>
          <p:cNvSpPr>
            <a:spLocks/>
          </p:cNvSpPr>
          <p:nvPr/>
        </p:nvSpPr>
        <p:spPr bwMode="auto">
          <a:xfrm>
            <a:off x="5122863" y="4994275"/>
            <a:ext cx="228600" cy="762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>
            <a:off x="5275263" y="53752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Text Box 28"/>
          <p:cNvSpPr txBox="1">
            <a:spLocks noChangeArrowheads="1"/>
          </p:cNvSpPr>
          <p:nvPr/>
        </p:nvSpPr>
        <p:spPr bwMode="auto">
          <a:xfrm>
            <a:off x="660400" y="4222750"/>
            <a:ext cx="14541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i="1">
                <a:latin typeface="Times" charset="0"/>
              </a:rPr>
              <a:t>aerobic</a:t>
            </a:r>
          </a:p>
          <a:p>
            <a:pPr algn="r">
              <a:lnSpc>
                <a:spcPct val="80000"/>
              </a:lnSpc>
            </a:pPr>
            <a:r>
              <a:rPr lang="en-US" i="1">
                <a:latin typeface="Times" charset="0"/>
              </a:rPr>
              <a:t>conditions</a:t>
            </a:r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2771775" y="5556250"/>
            <a:ext cx="8270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i="1">
                <a:latin typeface="Times" charset="0"/>
              </a:rPr>
              <a:t>citric</a:t>
            </a:r>
          </a:p>
          <a:p>
            <a:pPr algn="ctr">
              <a:lnSpc>
                <a:spcPct val="80000"/>
              </a:lnSpc>
            </a:pPr>
            <a:r>
              <a:rPr lang="en-US" i="1">
                <a:latin typeface="Times" charset="0"/>
              </a:rPr>
              <a:t>acid</a:t>
            </a:r>
          </a:p>
          <a:p>
            <a:pPr algn="ctr">
              <a:lnSpc>
                <a:spcPct val="80000"/>
              </a:lnSpc>
            </a:pPr>
            <a:r>
              <a:rPr lang="en-US" i="1">
                <a:latin typeface="Times" charset="0"/>
              </a:rPr>
              <a:t>cycle</a:t>
            </a:r>
          </a:p>
        </p:txBody>
      </p:sp>
      <p:sp>
        <p:nvSpPr>
          <p:cNvPr id="16414" name="Arc 30"/>
          <p:cNvSpPr>
            <a:spLocks/>
          </p:cNvSpPr>
          <p:nvPr/>
        </p:nvSpPr>
        <p:spPr bwMode="auto">
          <a:xfrm rot="13700641" flipH="1">
            <a:off x="6680201" y="4068762"/>
            <a:ext cx="1016000" cy="1133475"/>
          </a:xfrm>
          <a:custGeom>
            <a:avLst/>
            <a:gdLst>
              <a:gd name="T0" fmla="*/ 0 w 21600"/>
              <a:gd name="T1" fmla="*/ 0 h 21600"/>
              <a:gd name="T2" fmla="*/ 47789630 w 21600"/>
              <a:gd name="T3" fmla="*/ 59479888 h 21600"/>
              <a:gd name="T4" fmla="*/ 0 w 21600"/>
              <a:gd name="T5" fmla="*/ 5947988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6129338" y="4168775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O</a:t>
            </a:r>
            <a:r>
              <a:rPr lang="en-US" sz="2000" baseline="-25000"/>
              <a:t>2</a:t>
            </a:r>
            <a:endParaRPr lang="en-US" sz="2000"/>
          </a:p>
        </p:txBody>
      </p:sp>
      <p:sp>
        <p:nvSpPr>
          <p:cNvPr id="16416" name="Text Box 32"/>
          <p:cNvSpPr txBox="1">
            <a:spLocks noChangeArrowheads="1"/>
          </p:cNvSpPr>
          <p:nvPr/>
        </p:nvSpPr>
        <p:spPr bwMode="auto">
          <a:xfrm>
            <a:off x="7567613" y="4186238"/>
            <a:ext cx="81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/>
              <a:t>H</a:t>
            </a:r>
            <a:r>
              <a:rPr lang="en-US" sz="2000" baseline="-25000"/>
              <a:t>2</a:t>
            </a:r>
            <a:r>
              <a:rPr lang="en-US" sz="2000"/>
              <a:t>O</a:t>
            </a:r>
          </a:p>
        </p:txBody>
      </p:sp>
      <p:sp>
        <p:nvSpPr>
          <p:cNvPr id="16417" name="Arc 33"/>
          <p:cNvSpPr>
            <a:spLocks/>
          </p:cNvSpPr>
          <p:nvPr/>
        </p:nvSpPr>
        <p:spPr bwMode="auto">
          <a:xfrm rot="7899359" flipH="1" flipV="1">
            <a:off x="6762751" y="5491162"/>
            <a:ext cx="1016000" cy="1133475"/>
          </a:xfrm>
          <a:custGeom>
            <a:avLst/>
            <a:gdLst>
              <a:gd name="T0" fmla="*/ 0 w 21600"/>
              <a:gd name="T1" fmla="*/ 0 h 21600"/>
              <a:gd name="T2" fmla="*/ 47789630 w 21600"/>
              <a:gd name="T3" fmla="*/ 59479888 h 21600"/>
              <a:gd name="T4" fmla="*/ 0 w 21600"/>
              <a:gd name="T5" fmla="*/ 5947988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7789863" y="6064250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ATP</a:t>
            </a:r>
          </a:p>
        </p:txBody>
      </p:sp>
      <p:sp>
        <p:nvSpPr>
          <p:cNvPr id="16419" name="Text Box 35"/>
          <p:cNvSpPr txBox="1">
            <a:spLocks noChangeArrowheads="1"/>
          </p:cNvSpPr>
          <p:nvPr/>
        </p:nvSpPr>
        <p:spPr bwMode="auto">
          <a:xfrm>
            <a:off x="5949950" y="6065838"/>
            <a:ext cx="1101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</a:rPr>
              <a:t>ADP + P</a:t>
            </a:r>
            <a:r>
              <a:rPr lang="en-US" sz="1800" baseline="-25000">
                <a:solidFill>
                  <a:srgbClr val="FF0000"/>
                </a:solidFill>
              </a:rPr>
              <a:t>i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266276" name="Text Box 36"/>
          <p:cNvSpPr txBox="1">
            <a:spLocks noChangeArrowheads="1"/>
          </p:cNvSpPr>
          <p:nvPr/>
        </p:nvSpPr>
        <p:spPr bwMode="auto">
          <a:xfrm>
            <a:off x="4178300" y="2409825"/>
            <a:ext cx="1355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0BCA15"/>
                </a:solidFill>
              </a:rPr>
              <a:t>fructose</a:t>
            </a:r>
          </a:p>
          <a:p>
            <a:pPr algn="ctr"/>
            <a:r>
              <a:rPr lang="en-US" sz="2000" b="1">
                <a:solidFill>
                  <a:srgbClr val="0BCA15"/>
                </a:solidFill>
              </a:rPr>
              <a:t>galactose</a:t>
            </a:r>
          </a:p>
        </p:txBody>
      </p:sp>
      <p:sp>
        <p:nvSpPr>
          <p:cNvPr id="16421" name="Oval 37"/>
          <p:cNvSpPr>
            <a:spLocks noChangeArrowheads="1"/>
          </p:cNvSpPr>
          <p:nvPr/>
        </p:nvSpPr>
        <p:spPr bwMode="auto">
          <a:xfrm>
            <a:off x="765175" y="1541463"/>
            <a:ext cx="2636838" cy="1108075"/>
          </a:xfrm>
          <a:prstGeom prst="ellipse">
            <a:avLst/>
          </a:prstGeom>
          <a:noFill/>
          <a:ln w="28575">
            <a:solidFill>
              <a:srgbClr val="C80B1C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>
                <a:latin typeface="Arial" charset="0"/>
              </a:rPr>
              <a:t>Artificial sweeteners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42950" y="1737091"/>
            <a:ext cx="7658100" cy="4625609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en-US" sz="1800" dirty="0">
                <a:latin typeface="Arial" charset="0"/>
              </a:rPr>
              <a:t>Sugar substitute:  food additive to duplicate sugar taste but with less food energy</a:t>
            </a:r>
          </a:p>
          <a:p>
            <a:pPr algn="l" eaLnBrk="1" hangingPunct="1">
              <a:lnSpc>
                <a:spcPct val="110000"/>
              </a:lnSpc>
            </a:pPr>
            <a:endParaRPr lang="en-US" sz="1800" dirty="0">
              <a:latin typeface="Arial" charset="0"/>
            </a:endParaRPr>
          </a:p>
          <a:p>
            <a:pPr algn="l" eaLnBrk="1" hangingPunct="1">
              <a:lnSpc>
                <a:spcPct val="110000"/>
              </a:lnSpc>
            </a:pPr>
            <a:r>
              <a:rPr lang="en-US" sz="1800" dirty="0">
                <a:latin typeface="Arial" charset="0"/>
              </a:rPr>
              <a:t>Sweetness of compounds many fold greater than glucose or sucrose</a:t>
            </a:r>
          </a:p>
          <a:p>
            <a:pPr algn="l" eaLnBrk="1" hangingPunct="1">
              <a:lnSpc>
                <a:spcPct val="110000"/>
              </a:lnSpc>
            </a:pPr>
            <a:endParaRPr lang="en-US" sz="1800" dirty="0">
              <a:latin typeface="Arial" charset="0"/>
            </a:endParaRPr>
          </a:p>
          <a:p>
            <a:pPr algn="l" eaLnBrk="1" hangingPunct="1">
              <a:lnSpc>
                <a:spcPct val="110000"/>
              </a:lnSpc>
            </a:pPr>
            <a:r>
              <a:rPr lang="en-US" sz="1800" dirty="0">
                <a:latin typeface="Arial" charset="0"/>
              </a:rPr>
              <a:t>Ongoing controversy over health risks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600">
                <a:latin typeface="Arial" charset="0"/>
              </a:rPr>
              <a:t>Artificial sweeteners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838325"/>
            <a:ext cx="4572000" cy="462597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000" dirty="0">
                <a:latin typeface="Arial" charset="0"/>
              </a:rPr>
              <a:t>Saccharin </a:t>
            </a:r>
          </a:p>
          <a:p>
            <a:pPr marL="862013" lvl="1" indent="-404813" algn="l" eaLnBrk="1" hangingPunct="1">
              <a:buFontTx/>
              <a:buChar char="–"/>
            </a:pPr>
            <a:r>
              <a:rPr lang="en-US" sz="2000" dirty="0">
                <a:latin typeface="Arial" charset="0"/>
              </a:rPr>
              <a:t>discovered in 1879</a:t>
            </a:r>
          </a:p>
          <a:p>
            <a:pPr marL="862013" lvl="1" indent="-404813" algn="l" eaLnBrk="1" hangingPunct="1">
              <a:buFontTx/>
              <a:buChar char="–"/>
            </a:pPr>
            <a:r>
              <a:rPr lang="en-US" sz="2000" dirty="0">
                <a:latin typeface="Arial" charset="0"/>
              </a:rPr>
              <a:t>300X sweeter than sucrose</a:t>
            </a:r>
          </a:p>
          <a:p>
            <a:pPr marL="862013" lvl="1" indent="-404813" algn="l" eaLnBrk="1" hangingPunct="1">
              <a:buFontTx/>
              <a:buChar char="–"/>
            </a:pPr>
            <a:r>
              <a:rPr lang="en-US" sz="2000" dirty="0">
                <a:latin typeface="Arial" charset="0"/>
              </a:rPr>
              <a:t>no food energy</a:t>
            </a:r>
            <a:endParaRPr lang="en-US" sz="2000" dirty="0" smtClean="0">
              <a:latin typeface="Arial" charset="0"/>
            </a:endParaRPr>
          </a:p>
          <a:p>
            <a:pPr marL="862013" lvl="1" indent="-404813" algn="l" eaLnBrk="1" hangingPunct="1">
              <a:buFontTx/>
              <a:buChar char="–"/>
            </a:pPr>
            <a:endParaRPr lang="en-US" sz="2000" dirty="0" smtClean="0">
              <a:latin typeface="Arial" charset="0"/>
            </a:endParaRPr>
          </a:p>
          <a:p>
            <a:pPr marL="862013" lvl="1" indent="-404813" algn="l" eaLnBrk="1" hangingPunct="1">
              <a:buFontTx/>
              <a:buChar char="–"/>
            </a:pPr>
            <a:endParaRPr lang="en-US" sz="2000" dirty="0" smtClean="0">
              <a:latin typeface="Arial" charset="0"/>
            </a:endParaRPr>
          </a:p>
          <a:p>
            <a:pPr marL="862013" lvl="1" indent="-404813" algn="l" eaLnBrk="1" hangingPunct="1">
              <a:buFontTx/>
              <a:buChar char="–"/>
            </a:pPr>
            <a:endParaRPr lang="en-US" sz="2000" dirty="0" smtClean="0">
              <a:latin typeface="Arial" charset="0"/>
            </a:endParaRPr>
          </a:p>
          <a:p>
            <a:pPr marL="862013" lvl="1" indent="-404813" algn="l" eaLnBrk="1" hangingPunct="1">
              <a:buFontTx/>
              <a:buChar char="–"/>
            </a:pPr>
            <a:endParaRPr lang="en-US" sz="2000" dirty="0" smtClean="0">
              <a:latin typeface="Arial" charset="0"/>
            </a:endParaRPr>
          </a:p>
          <a:p>
            <a:pPr algn="l" eaLnBrk="1" hangingPunct="1"/>
            <a:r>
              <a:rPr lang="en-US" sz="2000" dirty="0">
                <a:latin typeface="Arial" charset="0"/>
              </a:rPr>
              <a:t>Aspartame</a:t>
            </a:r>
          </a:p>
          <a:p>
            <a:pPr marL="862013" lvl="1" indent="-404813" algn="l" eaLnBrk="1" hangingPunct="1">
              <a:buFontTx/>
              <a:buChar char="–"/>
            </a:pPr>
            <a:r>
              <a:rPr lang="en-US" sz="2000" dirty="0">
                <a:latin typeface="Arial" charset="0"/>
              </a:rPr>
              <a:t>Discovered in 1965</a:t>
            </a:r>
          </a:p>
          <a:p>
            <a:pPr marL="862013" lvl="1" indent="-404813" algn="l" eaLnBrk="1" hangingPunct="1">
              <a:buFontTx/>
              <a:buChar char="–"/>
            </a:pPr>
            <a:r>
              <a:rPr lang="en-US" sz="2000" dirty="0">
                <a:latin typeface="Arial" charset="0"/>
              </a:rPr>
              <a:t>180X sweeter than sucrose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5243513" y="1520403"/>
            <a:ext cx="3049587" cy="517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200775" y="6045200"/>
            <a:ext cx="138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 dirty="0"/>
              <a:t>aspartame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070600" y="3190875"/>
            <a:ext cx="1271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i="1" dirty="0"/>
              <a:t>saccharin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" name="Picture 4" descr="figure_12.8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5309"/>
            <a:ext cx="9144000" cy="59446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71713" y="371475"/>
            <a:ext cx="4600575" cy="4572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600">
                <a:latin typeface="Arial" charset="0"/>
              </a:rPr>
              <a:t>Fructose metabolism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566863" y="4102101"/>
            <a:ext cx="6010275" cy="20447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>
                <a:latin typeface="Arial" charset="0"/>
              </a:rPr>
              <a:t>Typical Western diet contains 50 </a:t>
            </a:r>
            <a:r>
              <a:rPr lang="en-US" sz="2000" dirty="0" err="1">
                <a:latin typeface="Arial" charset="0"/>
              </a:rPr>
              <a:t>g</a:t>
            </a:r>
            <a:r>
              <a:rPr lang="en-US" sz="2000" dirty="0">
                <a:latin typeface="Arial" charset="0"/>
              </a:rPr>
              <a:t> fructose/day</a:t>
            </a:r>
            <a:endParaRPr lang="en-US" sz="2000" dirty="0" smtClean="0">
              <a:latin typeface="Arial" charset="0"/>
            </a:endParaRPr>
          </a:p>
          <a:p>
            <a:pPr eaLnBrk="1" hangingPunct="1">
              <a:buNone/>
            </a:pPr>
            <a:endParaRPr lang="en-US" sz="2000" dirty="0" smtClean="0">
              <a:latin typeface="Arial" charset="0"/>
            </a:endParaRPr>
          </a:p>
          <a:p>
            <a:pPr eaLnBrk="1" hangingPunct="1">
              <a:buNone/>
            </a:pPr>
            <a:endParaRPr lang="en-US" sz="2000" dirty="0" smtClean="0">
              <a:latin typeface="Arial" charset="0"/>
            </a:endParaRPr>
          </a:p>
          <a:p>
            <a:pPr eaLnBrk="1" hangingPunct="1"/>
            <a:r>
              <a:rPr lang="en-US" sz="2000" dirty="0">
                <a:latin typeface="Arial" charset="0"/>
              </a:rPr>
              <a:t>Fructose found in corn syrup, fruits, and </a:t>
            </a:r>
            <a:r>
              <a:rPr lang="en-US" sz="2000" dirty="0" smtClean="0">
                <a:latin typeface="Arial" charset="0"/>
              </a:rPr>
              <a:t>honey</a:t>
            </a:r>
          </a:p>
          <a:p>
            <a:pPr eaLnBrk="1" hangingPunct="1"/>
            <a:endParaRPr lang="en-US" sz="2000" dirty="0" smtClean="0">
              <a:latin typeface="Arial" charset="0"/>
            </a:endParaRPr>
          </a:p>
          <a:p>
            <a:pPr eaLnBrk="1" hangingPunct="1"/>
            <a:r>
              <a:rPr lang="en-US" sz="2000" dirty="0">
                <a:latin typeface="Arial" charset="0"/>
              </a:rPr>
              <a:t>Insulin-</a:t>
            </a:r>
            <a:r>
              <a:rPr lang="en-US" sz="2000" dirty="0" smtClean="0">
                <a:latin typeface="Arial" charset="0"/>
              </a:rPr>
              <a:t>independent</a:t>
            </a:r>
            <a:endParaRPr lang="en-US" sz="2000" dirty="0">
              <a:latin typeface="Arial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2559050" y="1700213"/>
            <a:ext cx="40259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6691313" y="2168525"/>
            <a:ext cx="1692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SUCROSE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gure_12.2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2638593" cy="6858000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title" orient="vert"/>
          </p:nvPr>
        </p:nvSpPr>
        <p:spPr>
          <a:xfrm>
            <a:off x="7543800" y="0"/>
            <a:ext cx="1536700" cy="6858000"/>
          </a:xfrm>
        </p:spPr>
        <p:txBody>
          <a:bodyPr>
            <a:noAutofit/>
          </a:bodyPr>
          <a:lstStyle/>
          <a:p>
            <a:pPr algn="r" eaLnBrk="1" hangingPunct="1"/>
            <a:r>
              <a:rPr lang="en-US" sz="4000" dirty="0">
                <a:latin typeface="Arial" charset="0"/>
              </a:rPr>
              <a:t>Phosphorylated products of </a:t>
            </a:r>
            <a:r>
              <a:rPr lang="en-US" sz="4000" dirty="0" smtClean="0">
                <a:latin typeface="Arial" charset="0"/>
              </a:rPr>
              <a:t>fructose and their cleavage</a:t>
            </a:r>
            <a:endParaRPr lang="en-US" sz="4000" dirty="0">
              <a:latin typeface="Arial" charset="0"/>
            </a:endParaRPr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idx="1"/>
          </p:nvPr>
        </p:nvSpPr>
        <p:spPr>
          <a:xfrm rot="16200000">
            <a:off x="-857247" y="1319209"/>
            <a:ext cx="6019800" cy="3822703"/>
          </a:xfrm>
        </p:spPr>
        <p:txBody>
          <a:bodyPr>
            <a:normAutofit/>
          </a:bodyPr>
          <a:lstStyle/>
          <a:p>
            <a:pPr>
              <a:spcAft>
                <a:spcPts val="6600"/>
              </a:spcAft>
            </a:pPr>
            <a:r>
              <a:rPr lang="en-US" sz="2000" dirty="0" smtClean="0">
                <a:latin typeface="Arial"/>
                <a:cs typeface="Arial"/>
              </a:rPr>
              <a:t>Either </a:t>
            </a:r>
            <a:r>
              <a:rPr lang="en-US" sz="2000" dirty="0" err="1" smtClean="0">
                <a:latin typeface="Arial"/>
                <a:cs typeface="Arial"/>
              </a:rPr>
              <a:t>hexokinase</a:t>
            </a:r>
            <a:r>
              <a:rPr lang="en-US" sz="2000" dirty="0" smtClean="0">
                <a:latin typeface="Arial"/>
                <a:cs typeface="Arial"/>
              </a:rPr>
              <a:t> or </a:t>
            </a:r>
            <a:r>
              <a:rPr lang="en-US" sz="2000" dirty="0" err="1" smtClean="0">
                <a:latin typeface="Arial"/>
                <a:cs typeface="Arial"/>
              </a:rPr>
              <a:t>fructokinase</a:t>
            </a:r>
            <a:r>
              <a:rPr lang="en-US" sz="2000" dirty="0" smtClean="0">
                <a:latin typeface="Arial"/>
                <a:cs typeface="Arial"/>
              </a:rPr>
              <a:t> can covalently modify  fructose.</a:t>
            </a:r>
            <a:endParaRPr lang="en-US" sz="2000" dirty="0" smtClean="0">
              <a:latin typeface="Arial"/>
              <a:cs typeface="Arial"/>
            </a:endParaRPr>
          </a:p>
          <a:p>
            <a:pPr>
              <a:spcAft>
                <a:spcPts val="6600"/>
              </a:spcAft>
            </a:pPr>
            <a:r>
              <a:rPr lang="en-US" sz="2000" b="1" dirty="0" err="1" smtClean="0">
                <a:solidFill>
                  <a:srgbClr val="FE0000"/>
                </a:solidFill>
                <a:latin typeface="Arial"/>
                <a:cs typeface="Arial"/>
              </a:rPr>
              <a:t>Hexokinase</a:t>
            </a:r>
            <a:r>
              <a:rPr lang="en-US" sz="2000" b="1" dirty="0" smtClean="0">
                <a:solidFill>
                  <a:srgbClr val="FE0000"/>
                </a:solidFill>
                <a:latin typeface="Arial"/>
                <a:cs typeface="Arial"/>
              </a:rPr>
              <a:t> phosphorylates glucose rather than fructose, unless [fructose] is unusually high.</a:t>
            </a:r>
            <a:endParaRPr lang="en-US" sz="2000" b="1" dirty="0" smtClean="0">
              <a:solidFill>
                <a:srgbClr val="FE0000"/>
              </a:solidFill>
              <a:latin typeface="Arial"/>
              <a:cs typeface="Arial"/>
            </a:endParaRPr>
          </a:p>
          <a:p>
            <a:pPr>
              <a:spcAft>
                <a:spcPts val="6600"/>
              </a:spcAft>
            </a:pPr>
            <a:r>
              <a:rPr lang="en-US" sz="2000" dirty="0" err="1" smtClean="0">
                <a:latin typeface="Arial"/>
                <a:cs typeface="Arial"/>
              </a:rPr>
              <a:t>Fructokinase</a:t>
            </a:r>
            <a:r>
              <a:rPr lang="en-US" sz="2000" dirty="0" smtClean="0">
                <a:latin typeface="Arial"/>
                <a:cs typeface="Arial"/>
              </a:rPr>
              <a:t> found in particular tissues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 rot="-5400000">
            <a:off x="2822660" y="1277937"/>
            <a:ext cx="3022600" cy="466725"/>
          </a:xfrm>
          <a:prstGeom prst="rect">
            <a:avLst/>
          </a:prstGeom>
          <a:solidFill>
            <a:srgbClr val="D7CEB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Fructose metabolism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 rot="5400000" flipH="1">
            <a:off x="6658060" y="534988"/>
            <a:ext cx="1565275" cy="466725"/>
          </a:xfrm>
          <a:prstGeom prst="rect">
            <a:avLst/>
          </a:prstGeom>
          <a:solidFill>
            <a:srgbClr val="FFFF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Glycolysis</a:t>
            </a:r>
            <a:endParaRPr lang="en-US" dirty="0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5327735" y="1089025"/>
            <a:ext cx="855662" cy="479425"/>
          </a:xfrm>
          <a:prstGeom prst="ellipse">
            <a:avLst/>
          </a:prstGeom>
          <a:noFill/>
          <a:ln w="41275">
            <a:solidFill>
              <a:srgbClr val="FE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4726072" y="1512888"/>
            <a:ext cx="1139825" cy="958850"/>
          </a:xfrm>
          <a:prstGeom prst="ellipse">
            <a:avLst/>
          </a:prstGeom>
          <a:noFill/>
          <a:ln w="41275">
            <a:solidFill>
              <a:srgbClr val="FF9B1B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gure_12.2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2638593" cy="6858000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title" orient="vert"/>
          </p:nvPr>
        </p:nvSpPr>
        <p:spPr>
          <a:xfrm>
            <a:off x="7543800" y="350840"/>
            <a:ext cx="1536700" cy="5851525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sz="3600" dirty="0">
                <a:latin typeface="Arial" charset="0"/>
              </a:rPr>
              <a:t>Phosphorylated products of fructose</a:t>
            </a:r>
          </a:p>
        </p:txBody>
      </p:sp>
      <p:sp>
        <p:nvSpPr>
          <p:cNvPr id="11" name="Vertical Text Placeholder 10"/>
          <p:cNvSpPr>
            <a:spLocks noGrp="1"/>
          </p:cNvSpPr>
          <p:nvPr>
            <p:ph type="body" orient="vert" idx="1"/>
          </p:nvPr>
        </p:nvSpPr>
        <p:spPr>
          <a:xfrm rot="16200000">
            <a:off x="-857247" y="1319209"/>
            <a:ext cx="6019800" cy="3822703"/>
          </a:xfrm>
        </p:spPr>
        <p:txBody>
          <a:bodyPr>
            <a:normAutofit/>
          </a:bodyPr>
          <a:lstStyle/>
          <a:p>
            <a:pPr>
              <a:spcAft>
                <a:spcPts val="6600"/>
              </a:spcAft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 rot="-5400000">
            <a:off x="2822660" y="1277937"/>
            <a:ext cx="3022600" cy="466725"/>
          </a:xfrm>
          <a:prstGeom prst="rect">
            <a:avLst/>
          </a:prstGeom>
          <a:solidFill>
            <a:srgbClr val="D7CEB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Fructose metabolism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 rot="5400000" flipH="1">
            <a:off x="6658060" y="534988"/>
            <a:ext cx="1565275" cy="466725"/>
          </a:xfrm>
          <a:prstGeom prst="rect">
            <a:avLst/>
          </a:prstGeom>
          <a:solidFill>
            <a:srgbClr val="FFFF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Glycolysis</a:t>
            </a:r>
            <a:endParaRPr lang="en-US" dirty="0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5327735" y="1089025"/>
            <a:ext cx="855662" cy="479425"/>
          </a:xfrm>
          <a:prstGeom prst="ellipse">
            <a:avLst/>
          </a:prstGeom>
          <a:noFill/>
          <a:ln w="41275">
            <a:solidFill>
              <a:srgbClr val="FE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4726072" y="1512888"/>
            <a:ext cx="1139825" cy="958850"/>
          </a:xfrm>
          <a:prstGeom prst="ellipse">
            <a:avLst/>
          </a:prstGeom>
          <a:noFill/>
          <a:ln w="41275">
            <a:solidFill>
              <a:srgbClr val="FF9B1B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5868988" y="4362450"/>
            <a:ext cx="950912" cy="479425"/>
          </a:xfrm>
          <a:prstGeom prst="ellipse">
            <a:avLst/>
          </a:prstGeom>
          <a:noFill/>
          <a:ln w="41275">
            <a:solidFill>
              <a:srgbClr val="FE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4986338" y="4375150"/>
            <a:ext cx="855662" cy="492125"/>
          </a:xfrm>
          <a:prstGeom prst="ellipse">
            <a:avLst/>
          </a:prstGeom>
          <a:noFill/>
          <a:ln w="41275">
            <a:solidFill>
              <a:srgbClr val="FF9B1B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_12.3blank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488"/>
            <a:ext cx="9144000" cy="6779623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8666</TotalTime>
  <Words>247</Words>
  <Application>Microsoft Macintosh PowerPoint</Application>
  <PresentationFormat>On-screen Show (4:3)</PresentationFormat>
  <Paragraphs>96</Paragraphs>
  <Slides>17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Module</vt:lpstr>
      <vt:lpstr>Carbohydrate Metabolism: Mono/disaccharide Metabolism</vt:lpstr>
      <vt:lpstr>Monosaccharide &amp;  Disaccharide Metabolism</vt:lpstr>
      <vt:lpstr>Artificial sweeteners</vt:lpstr>
      <vt:lpstr>Artificial sweeteners</vt:lpstr>
      <vt:lpstr>Slide 5</vt:lpstr>
      <vt:lpstr>Fructose metabolism</vt:lpstr>
      <vt:lpstr>Phosphorylated products of fructose and their cleavage</vt:lpstr>
      <vt:lpstr>Phosphorylated products of fructose</vt:lpstr>
      <vt:lpstr>Slide 9</vt:lpstr>
      <vt:lpstr>Sorbital metabolism</vt:lpstr>
      <vt:lpstr>Slide 11</vt:lpstr>
      <vt:lpstr>Slide 12</vt:lpstr>
      <vt:lpstr>Slide 13</vt:lpstr>
      <vt:lpstr>Lactose Synthesis</vt:lpstr>
      <vt:lpstr>Galactose metabolism</vt:lpstr>
      <vt:lpstr>Galactose metabolism</vt:lpstr>
      <vt:lpstr>Galactose metabolic disorders</vt:lpstr>
    </vt:vector>
  </TitlesOfParts>
  <Company>Virginia Polytechnic Institute and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Overview:  Introduction</dc:title>
  <cp:lastModifiedBy>Sunyoung Kim</cp:lastModifiedBy>
  <cp:revision>98</cp:revision>
  <cp:lastPrinted>2008-09-22T12:39:01Z</cp:lastPrinted>
  <dcterms:created xsi:type="dcterms:W3CDTF">2011-09-08T15:31:04Z</dcterms:created>
  <dcterms:modified xsi:type="dcterms:W3CDTF">2011-09-08T20:35:48Z</dcterms:modified>
</cp:coreProperties>
</file>